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313" r:id="rId3"/>
    <p:sldId id="344" r:id="rId4"/>
    <p:sldId id="306" r:id="rId5"/>
    <p:sldId id="336" r:id="rId6"/>
    <p:sldId id="312" r:id="rId7"/>
    <p:sldId id="263" r:id="rId8"/>
    <p:sldId id="337" r:id="rId9"/>
    <p:sldId id="339" r:id="rId10"/>
    <p:sldId id="316" r:id="rId11"/>
    <p:sldId id="340" r:id="rId12"/>
    <p:sldId id="318" r:id="rId13"/>
    <p:sldId id="319" r:id="rId14"/>
    <p:sldId id="343" r:id="rId15"/>
    <p:sldId id="341" r:id="rId16"/>
    <p:sldId id="342" r:id="rId17"/>
    <p:sldId id="320" r:id="rId18"/>
    <p:sldId id="323" r:id="rId19"/>
    <p:sldId id="329" r:id="rId20"/>
    <p:sldId id="322" r:id="rId21"/>
    <p:sldId id="335" r:id="rId22"/>
  </p:sldIdLst>
  <p:sldSz cx="9144000" cy="6062663"/>
  <p:notesSz cx="7010400" cy="92964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70200" autoAdjust="0"/>
  </p:normalViewPr>
  <p:slideViewPr>
    <p:cSldViewPr>
      <p:cViewPr varScale="1">
        <p:scale>
          <a:sx n="55" d="100"/>
          <a:sy n="55" d="100"/>
        </p:scale>
        <p:origin x="-498" y="-102"/>
      </p:cViewPr>
      <p:guideLst>
        <p:guide orient="horz" pos="191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6" d="100"/>
        <a:sy n="176" d="100"/>
      </p:scale>
      <p:origin x="0" y="18859"/>
    </p:cViewPr>
  </p:sorterViewPr>
  <p:notesViewPr>
    <p:cSldViewPr>
      <p:cViewPr varScale="1">
        <p:scale>
          <a:sx n="87" d="100"/>
          <a:sy n="87" d="100"/>
        </p:scale>
        <p:origin x="-3828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5170463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96913"/>
            <a:ext cx="52578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>
            <a:extLst/>
          </a:lstStyle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  <a:extLst/>
          </a:lstStyle>
          <a:p>
            <a:fld id="{CA5D3BF3-D352-46FC-8343-31F56E6730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5"/>
          <p:cNvSpPr txBox="1">
            <a:spLocks/>
          </p:cNvSpPr>
          <p:nvPr/>
        </p:nvSpPr>
        <p:spPr>
          <a:xfrm>
            <a:off x="0" y="0"/>
            <a:ext cx="3680000" cy="366000"/>
          </a:xfrm>
          <a:prstGeom prst="rect">
            <a:avLst/>
          </a:prstGeom>
        </p:spPr>
        <p:txBody>
          <a:bodyPr vert="horz" lIns="93177" tIns="46589" rIns="93177" bIns="46589" rtlCol="0" anchor="t" anchorCtr="0"/>
          <a:lstStyle>
            <a:lvl1pPr marL="0" algn="l" rtl="0" latinLnBrk="0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Safeguards Accreditation Training, May 14-18, 2012</a:t>
            </a:r>
            <a:endParaRPr lang="en-US" dirty="0"/>
          </a:p>
        </p:txBody>
      </p:sp>
      <p:sp>
        <p:nvSpPr>
          <p:cNvPr id="9" name="Footer Placeholder 5"/>
          <p:cNvSpPr txBox="1">
            <a:spLocks/>
          </p:cNvSpPr>
          <p:nvPr/>
        </p:nvSpPr>
        <p:spPr>
          <a:xfrm>
            <a:off x="5919893" y="-16947"/>
            <a:ext cx="1104000" cy="366000"/>
          </a:xfrm>
          <a:prstGeom prst="rect">
            <a:avLst/>
          </a:prstGeom>
        </p:spPr>
        <p:txBody>
          <a:bodyPr vert="horz" lIns="93177" tIns="46589" rIns="93177" bIns="46589" rtlCol="0" anchor="t" anchorCtr="0"/>
          <a:lstStyle>
            <a:lvl1pPr marL="0" algn="l" rtl="0" latinLnBrk="0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/>
            <a:r>
              <a:rPr lang="en-US" sz="1000" b="1" dirty="0" smtClean="0"/>
              <a:t>Module 13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3349324320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942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ESMF is a legal commitment</a:t>
            </a:r>
          </a:p>
          <a:p>
            <a:r>
              <a:rPr lang="en-US" dirty="0" smtClean="0"/>
              <a:t>Institutional arrangements and procedures ensure compliance throughout project implementation:</a:t>
            </a:r>
          </a:p>
          <a:p>
            <a:pPr lvl="1"/>
            <a:r>
              <a:rPr lang="en-US" dirty="0" smtClean="0"/>
              <a:t>Screen and review sub-projects</a:t>
            </a:r>
          </a:p>
          <a:p>
            <a:pPr lvl="1"/>
            <a:r>
              <a:rPr lang="en-US" dirty="0" smtClean="0"/>
              <a:t>Environmental and social assessments comply with Myanmar and World Bank requirements</a:t>
            </a:r>
          </a:p>
          <a:p>
            <a:pPr lvl="1"/>
            <a:r>
              <a:rPr lang="en-US" dirty="0" smtClean="0"/>
              <a:t>Action Plans to Prevent, minimize or mitigate possible site-specific impacts during implementation</a:t>
            </a:r>
          </a:p>
          <a:p>
            <a:pPr lvl="1"/>
            <a:r>
              <a:rPr lang="en-US" dirty="0" smtClean="0"/>
              <a:t>Monitor safeguards implementation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8018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example, what languages</a:t>
            </a:r>
            <a:r>
              <a:rPr lang="en-US" baseline="0" dirty="0" smtClean="0"/>
              <a:t> if any, other than Myanmar language?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503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Safeguards policies set procedures and standards to review and prevent or manage (potential) environmental and social project risks</a:t>
            </a:r>
          </a:p>
          <a:p>
            <a:r>
              <a:rPr lang="en-US" dirty="0" smtClean="0"/>
              <a:t>Safeguards policies reflect core organizational values and development objectives including:</a:t>
            </a:r>
          </a:p>
          <a:p>
            <a:pPr lvl="1"/>
            <a:r>
              <a:rPr lang="en-US" dirty="0" smtClean="0"/>
              <a:t>Sustainability, transparency, fairness, accountability, governance, informed decision making, rights, participation and meaningful consultation</a:t>
            </a:r>
          </a:p>
          <a:p>
            <a:r>
              <a:rPr lang="en-US" dirty="0" smtClean="0"/>
              <a:t>Reduce and manage risk for the Client and for the WB</a:t>
            </a:r>
          </a:p>
          <a:p>
            <a:r>
              <a:rPr lang="en-US" dirty="0" smtClean="0"/>
              <a:t>Respond to a world-wide constituency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073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Governments have their own laws and regulations for social and environmental impacts.</a:t>
            </a:r>
          </a:p>
          <a:p>
            <a:r>
              <a:rPr lang="en-US" dirty="0" smtClean="0"/>
              <a:t>In</a:t>
            </a:r>
            <a:r>
              <a:rPr lang="en-US" baseline="0" dirty="0" smtClean="0"/>
              <a:t> addition to these, </a:t>
            </a:r>
            <a:r>
              <a:rPr lang="en-US" dirty="0" smtClean="0"/>
              <a:t>safeguard policies apply</a:t>
            </a:r>
            <a:r>
              <a:rPr lang="en-US" baseline="0" dirty="0" smtClean="0"/>
              <a:t> to public recipients of World Bank Group finance.</a:t>
            </a:r>
          </a:p>
          <a:p>
            <a:r>
              <a:rPr lang="en-US" baseline="0" dirty="0" smtClean="0"/>
              <a:t>Performance standards apply to private borrowers of World Bank Group finance.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If the Government has systems in place that are equivalent to the World Bank safeguards, then we can use</a:t>
            </a:r>
            <a:r>
              <a:rPr lang="en-US" baseline="0" dirty="0" smtClean="0"/>
              <a:t> these</a:t>
            </a:r>
            <a:r>
              <a:rPr lang="en-US" dirty="0" smtClean="0"/>
              <a:t>. However, for Myanmar, this is not the case.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618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Draft ESIA:  Review &amp; public consultation.   May require several iterations before finalized.  ADVANCED draft acceptable to WB is sufficient for project Appraisal.   Final version before negotiations.</a:t>
            </a:r>
          </a:p>
          <a:p>
            <a:r>
              <a:rPr lang="en-US" dirty="0" smtClean="0"/>
              <a:t>Government “EIA Decision” vs. WB Acceptance:   Requirements may differ.  Both are needed (if law requires EIA).  Sequential?  Parallel?  Iterative?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0845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Which do you think apply to the National Electrification project?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472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addition to these 10 safeguards, other policies apply, such as "Access to Information".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4720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Scoping:  define project area of influence, likely issues, risk levels.  Basis for ESIA Terms of Reference.  Stakeholder participation essential for complex/ high risk projects</a:t>
            </a:r>
          </a:p>
          <a:p>
            <a:r>
              <a:rPr lang="en-US" dirty="0" smtClean="0"/>
              <a:t>Data collection &amp; Analysis:  TOR should be clear on level of effort (field work, modeling, etc.).   Data provided should lead to conclusions (avoid “data dump”).  Analysis of alternatives.</a:t>
            </a:r>
          </a:p>
          <a:p>
            <a:r>
              <a:rPr lang="en-US" dirty="0" smtClean="0"/>
              <a:t>Develop mitigation/monitoring plan for preferred alternative:  Follow the “mitigation hierarchy” (avoidance first choice; compensation last choice).</a:t>
            </a:r>
          </a:p>
          <a:p>
            <a:r>
              <a:rPr lang="en-US" dirty="0" smtClean="0"/>
              <a:t>Draft ESIA:  Review &amp; public consultation.   May require several iterations before finalized.  ADVANCED draft acceptable to WB is sufficient for project Appraisal.   Final version before negotiations.</a:t>
            </a:r>
          </a:p>
          <a:p>
            <a:r>
              <a:rPr lang="en-US" dirty="0" smtClean="0"/>
              <a:t>Government “EIA Decision” vs. WB Acceptance:   Requirements may differ.  Both are needed (if law requires EIA).  Sequential?  Parallel?  Iterative?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0087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Before we look at the process for developing safeguards,</a:t>
            </a:r>
            <a:r>
              <a:rPr lang="en-US" baseline="0" dirty="0" smtClean="0"/>
              <a:t> here is an overview of the World Bank project funding cycle. Safeguards come into play at all stages from identification through to evaluation.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4602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Government of Myanmar (with subsequently implementing agencies, contractors, </a:t>
            </a:r>
            <a:r>
              <a:rPr lang="en-US" dirty="0" err="1" smtClean="0"/>
              <a:t>etc</a:t>
            </a:r>
            <a:r>
              <a:rPr lang="en-US" dirty="0" smtClean="0"/>
              <a:t>) is responsible for implementing the World Bank’s safeguards policies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World Bank supports the Government of Myanmar to prepare for and implement these policies</a:t>
            </a:r>
          </a:p>
          <a:p>
            <a:r>
              <a:rPr lang="en-US" dirty="0" smtClean="0"/>
              <a:t>Draft ESMF (English and Burmese) should be disclosed and invitations for public consultations sent out at least 2 weeks prior to consultations</a:t>
            </a:r>
          </a:p>
          <a:p>
            <a:r>
              <a:rPr lang="en-US" dirty="0" smtClean="0"/>
              <a:t>MOEP/MLFRD Submit revised ESMF (addressing recommendations from consultations) for WB review and approval prior to WB appraisal</a:t>
            </a:r>
          </a:p>
          <a:p>
            <a:r>
              <a:rPr lang="en-US" dirty="0" smtClean="0"/>
              <a:t>Public Disclosure and Consultations of Draft ESMF (prior to WB appraisal). MOEP/MLFRD puts draft of documents on website, and sends to stakeholders</a:t>
            </a:r>
          </a:p>
          <a:p>
            <a:r>
              <a:rPr lang="en-US" dirty="0" smtClean="0"/>
              <a:t>WB / Consultants will assist MOEP in undertaken the national/regional consultations on the draft ESMF</a:t>
            </a: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219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4041775"/>
            <a:ext cx="9144000" cy="943081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4030997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>
              <a:buNone/>
              <a:defRPr sz="3200"/>
            </a:lvl1pPr>
            <a:extLst/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122610"/>
            <a:ext cx="1463040" cy="78365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114527"/>
            <a:ext cx="7598664" cy="802966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165274"/>
            <a:ext cx="7467600" cy="718538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6070747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125978"/>
            <a:ext cx="1447800" cy="780288"/>
          </a:xfrm>
        </p:spPr>
        <p:txBody>
          <a:bodyPr rtlCol="0"/>
          <a:lstStyle>
            <a:lvl1pPr>
              <a:defRPr sz="2800"/>
            </a:lvl1pPr>
            <a:extLst/>
          </a:lstStyle>
          <a:p>
            <a:pPr algn="ctr"/>
            <a:fld id="{8F82E0A0-C266-4798-8C8F-B9F91E9DA37E}" type="slidenum">
              <a:rPr lang="en-US" sz="28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800" dirty="0"/>
          </a:p>
        </p:txBody>
      </p:sp>
      <p:pic>
        <p:nvPicPr>
          <p:cNvPr id="15" name="Picture 2" descr="logo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286966" y="5058760"/>
            <a:ext cx="898566" cy="918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9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5568" y="0"/>
            <a:ext cx="1382232" cy="395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6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3050" y="1"/>
            <a:ext cx="7600950" cy="4053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Footer Placeholder 5"/>
          <p:cNvSpPr txBox="1">
            <a:spLocks/>
          </p:cNvSpPr>
          <p:nvPr userDrawn="1"/>
        </p:nvSpPr>
        <p:spPr>
          <a:xfrm>
            <a:off x="1581600" y="5058760"/>
            <a:ext cx="7486200" cy="999571"/>
          </a:xfrm>
          <a:prstGeom prst="rect">
            <a:avLst/>
          </a:prstGeom>
        </p:spPr>
        <p:txBody>
          <a:bodyPr vert="horz" rtlCol="0" anchor="b"/>
          <a:lstStyle>
            <a:lvl1pPr marL="0" algn="l" rtl="0" latinLnBrk="0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1600" dirty="0" smtClean="0"/>
              <a:t>Frank</a:t>
            </a:r>
            <a:r>
              <a:rPr lang="en-US" sz="1600" baseline="0" dirty="0" smtClean="0"/>
              <a:t> van </a:t>
            </a:r>
            <a:r>
              <a:rPr lang="en-US" sz="1600" baseline="0" dirty="0" err="1" smtClean="0"/>
              <a:t>Woerden</a:t>
            </a:r>
            <a:r>
              <a:rPr lang="en-US" sz="1600" baseline="0" dirty="0" smtClean="0"/>
              <a:t>, Senior Environmental Engineer</a:t>
            </a:r>
          </a:p>
          <a:p>
            <a:r>
              <a:rPr lang="en-US" sz="1600" baseline="0" dirty="0" smtClean="0"/>
              <a:t>Alan David Lee, Energy Specialist</a:t>
            </a:r>
          </a:p>
          <a:p>
            <a:endParaRPr lang="en-US" sz="1600" baseline="0" dirty="0" smtClean="0"/>
          </a:p>
          <a:p>
            <a:r>
              <a:rPr lang="en-US" sz="1600" dirty="0" smtClean="0"/>
              <a:t>Safeguards Workshop National Electrification</a:t>
            </a:r>
            <a:r>
              <a:rPr lang="en-US" sz="1600" baseline="0" dirty="0" smtClean="0"/>
              <a:t> Project </a:t>
            </a:r>
            <a:r>
              <a:rPr lang="en-US" sz="1600" dirty="0" smtClean="0"/>
              <a:t>Myanmar NPT,  November</a:t>
            </a:r>
            <a:r>
              <a:rPr lang="en-US" sz="1600" baseline="0" dirty="0" smtClean="0"/>
              <a:t> 5</a:t>
            </a:r>
            <a:r>
              <a:rPr lang="en-US" sz="1600" dirty="0" smtClean="0"/>
              <a:t>, 2014</a:t>
            </a:r>
            <a:endParaRPr lang="en-US" sz="1600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145170"/>
            <a:ext cx="8153400" cy="4311227"/>
          </a:xfrm>
        </p:spPr>
        <p:txBody>
          <a:bodyPr/>
          <a:lstStyle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145170"/>
            <a:ext cx="3886200" cy="4301827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145171"/>
            <a:ext cx="3886200" cy="430182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145170"/>
            <a:ext cx="8153400" cy="4270809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847653"/>
            <a:ext cx="533400" cy="17121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875719"/>
            <a:ext cx="8553450" cy="11436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852194"/>
            <a:ext cx="533400" cy="158250"/>
          </a:xfrm>
          <a:prstGeom prst="rect">
            <a:avLst/>
          </a:prstGeom>
        </p:spPr>
        <p:txBody>
          <a:bodyPr vert="horz" anchor="ctr" anchorCtr="0">
            <a:no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336815"/>
            <a:ext cx="8534400" cy="538903"/>
          </a:xfrm>
          <a:prstGeom prst="rect">
            <a:avLst/>
          </a:prstGeom>
        </p:spPr>
        <p:txBody>
          <a:bodyPr vert="horz" anchor="b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Footer Placeholder 5"/>
          <p:cNvSpPr txBox="1">
            <a:spLocks/>
          </p:cNvSpPr>
          <p:nvPr userDrawn="1"/>
        </p:nvSpPr>
        <p:spPr>
          <a:xfrm>
            <a:off x="8064000" y="4331"/>
            <a:ext cx="1080000" cy="360000"/>
          </a:xfrm>
          <a:prstGeom prst="rect">
            <a:avLst/>
          </a:prstGeom>
        </p:spPr>
        <p:txBody>
          <a:bodyPr vert="horz" rtlCol="0" anchor="t" anchorCtr="0"/>
          <a:lstStyle>
            <a:lvl1pPr marL="0" algn="l" rtl="0" latinLnBrk="0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/>
            <a:endParaRPr lang="en-US" sz="1200" b="1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5130518" y="5796847"/>
            <a:ext cx="259398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 smtClean="0"/>
              <a:t>Safeguards Workshop NPT, November </a:t>
            </a:r>
            <a:r>
              <a:rPr lang="en-US" sz="1000" baseline="0" dirty="0" smtClean="0"/>
              <a:t>5, 2014</a:t>
            </a:r>
            <a:endParaRPr lang="en-US" sz="1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2" r:id="rId3"/>
    <p:sldLayoutId id="2147483654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00200" y="4136699"/>
            <a:ext cx="7467600" cy="718538"/>
          </a:xfrm>
        </p:spPr>
        <p:txBody>
          <a:bodyPr/>
          <a:lstStyle/>
          <a:p>
            <a:pPr algn="ctr"/>
            <a:r>
              <a:rPr lang="en-US" dirty="0" smtClean="0"/>
              <a:t>Introduction to World Bank Safeguard Policies </a:t>
            </a:r>
            <a:br>
              <a:rPr lang="en-US" dirty="0" smtClean="0"/>
            </a:br>
            <a:r>
              <a:rPr lang="en-US" dirty="0" smtClean="0"/>
              <a:t>and Project Preparation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278731"/>
            <a:ext cx="8153400" cy="4311227"/>
          </a:xfrm>
        </p:spPr>
        <p:txBody>
          <a:bodyPr>
            <a:normAutofit/>
          </a:bodyPr>
          <a:lstStyle/>
          <a:p>
            <a:r>
              <a:rPr lang="en-US" dirty="0" smtClean="0"/>
              <a:t>Triggered </a:t>
            </a:r>
            <a:r>
              <a:rPr lang="en-US" dirty="0"/>
              <a:t>for </a:t>
            </a:r>
            <a:r>
              <a:rPr lang="en-US" dirty="0" smtClean="0"/>
              <a:t>most investment projects</a:t>
            </a:r>
            <a:endParaRPr lang="en-US" dirty="0"/>
          </a:p>
          <a:p>
            <a:r>
              <a:rPr lang="en-US" dirty="0" smtClean="0"/>
              <a:t>‘Umbrella’ policy</a:t>
            </a:r>
            <a:r>
              <a:rPr lang="en-US" dirty="0"/>
              <a:t>: </a:t>
            </a:r>
            <a:r>
              <a:rPr lang="en-US" dirty="0" smtClean="0"/>
              <a:t>subsumes </a:t>
            </a:r>
            <a:r>
              <a:rPr lang="en-US" dirty="0"/>
              <a:t>elements of </a:t>
            </a:r>
            <a:r>
              <a:rPr lang="en-US" dirty="0" smtClean="0"/>
              <a:t>others</a:t>
            </a:r>
            <a:endParaRPr lang="en-US" dirty="0"/>
          </a:p>
          <a:p>
            <a:r>
              <a:rPr lang="en-US" dirty="0" smtClean="0"/>
              <a:t>Screens </a:t>
            </a:r>
            <a:r>
              <a:rPr lang="en-US" dirty="0"/>
              <a:t>and </a:t>
            </a:r>
            <a:r>
              <a:rPr lang="en-US" dirty="0" smtClean="0"/>
              <a:t>classifies projects based on risks and loan type</a:t>
            </a:r>
          </a:p>
          <a:p>
            <a:pPr lvl="1"/>
            <a:r>
              <a:rPr lang="en-US" dirty="0" smtClean="0"/>
              <a:t>A (high risk), B (medium risk), C (low risk)</a:t>
            </a:r>
          </a:p>
          <a:p>
            <a:pPr lvl="1"/>
            <a:r>
              <a:rPr lang="en-US" dirty="0" smtClean="0"/>
              <a:t>FI (financial intermediary, with some risk)</a:t>
            </a:r>
          </a:p>
          <a:p>
            <a:r>
              <a:rPr lang="en-US" dirty="0" smtClean="0"/>
              <a:t>Defines scope </a:t>
            </a:r>
            <a:r>
              <a:rPr lang="en-US" dirty="0"/>
              <a:t>of </a:t>
            </a:r>
            <a:r>
              <a:rPr lang="en-US" dirty="0" smtClean="0"/>
              <a:t>issues (environmental and </a:t>
            </a:r>
            <a:r>
              <a:rPr lang="en-US" dirty="0"/>
              <a:t>social</a:t>
            </a:r>
            <a:r>
              <a:rPr lang="en-US" dirty="0" smtClean="0"/>
              <a:t>) and applicable instruments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Assessment (# 4.01)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3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and cultural resources (# 4.11)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3724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Aims </a:t>
            </a:r>
            <a:r>
              <a:rPr lang="en-US" sz="3200" dirty="0"/>
              <a:t>to avoid or minimize the taking of land or </a:t>
            </a:r>
            <a:r>
              <a:rPr lang="en-US" sz="3200" dirty="0" smtClean="0"/>
              <a:t>assets</a:t>
            </a:r>
          </a:p>
          <a:p>
            <a:pPr lvl="1"/>
            <a:r>
              <a:rPr lang="en-US" sz="2800" dirty="0" smtClean="0"/>
              <a:t>Explore </a:t>
            </a:r>
            <a:r>
              <a:rPr lang="en-US" sz="2800" dirty="0"/>
              <a:t>all viable alternative project designs</a:t>
            </a:r>
          </a:p>
          <a:p>
            <a:r>
              <a:rPr lang="en-US" sz="3200" dirty="0"/>
              <a:t>If land acquisition is unavoidable, policy aims to ensure that affected people are able to improve or at least maintain their livelihoods / level of </a:t>
            </a:r>
            <a:r>
              <a:rPr lang="en-US" sz="3200" dirty="0" smtClean="0"/>
              <a:t>income</a:t>
            </a:r>
          </a:p>
          <a:p>
            <a:pPr lvl="1"/>
            <a:r>
              <a:rPr lang="en-US" sz="2800" dirty="0" smtClean="0"/>
              <a:t>e.g</a:t>
            </a:r>
            <a:r>
              <a:rPr lang="en-US" sz="2800" dirty="0"/>
              <a:t>. through compensation at replacement </a:t>
            </a:r>
            <a:r>
              <a:rPr lang="en-US" sz="2800" dirty="0" smtClean="0"/>
              <a:t>value</a:t>
            </a:r>
            <a:endParaRPr lang="en-US" sz="2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Involuntary Resettlement (# 4.12)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942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Ensure </a:t>
            </a:r>
            <a:r>
              <a:rPr lang="en-US" dirty="0"/>
              <a:t>culturally appropriate </a:t>
            </a:r>
            <a:r>
              <a:rPr lang="en-US" dirty="0" smtClean="0"/>
              <a:t>benefits</a:t>
            </a:r>
            <a:endParaRPr lang="en-US" dirty="0"/>
          </a:p>
          <a:p>
            <a:r>
              <a:rPr lang="en-US" dirty="0" smtClean="0"/>
              <a:t>Can lead to “</a:t>
            </a:r>
            <a:r>
              <a:rPr lang="en-US" dirty="0"/>
              <a:t>Indigenous Peoples Planning Framework”</a:t>
            </a:r>
          </a:p>
          <a:p>
            <a:pPr lvl="1"/>
            <a:r>
              <a:rPr lang="en-US" dirty="0"/>
              <a:t>Screen for presence of ethnic minorities</a:t>
            </a:r>
          </a:p>
          <a:p>
            <a:pPr lvl="1"/>
            <a:r>
              <a:rPr lang="en-US" dirty="0" smtClean="0"/>
              <a:t>Requires free</a:t>
            </a:r>
            <a:r>
              <a:rPr lang="en-US" dirty="0"/>
              <a:t>, prior and informed consultations leading to broad community support</a:t>
            </a:r>
          </a:p>
          <a:p>
            <a:pPr lvl="1"/>
            <a:r>
              <a:rPr lang="en-US" dirty="0"/>
              <a:t>May </a:t>
            </a:r>
            <a:r>
              <a:rPr lang="en-US" dirty="0" smtClean="0"/>
              <a:t>further lead </a:t>
            </a:r>
            <a:r>
              <a:rPr lang="en-US" dirty="0"/>
              <a:t>to an Indigenous Peoples Plan, or similar </a:t>
            </a:r>
            <a:r>
              <a:rPr lang="en-US" dirty="0" smtClean="0"/>
              <a:t>instrument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Indigenous </a:t>
            </a:r>
            <a:r>
              <a:rPr lang="en-US" sz="3200" dirty="0"/>
              <a:t>Peoples (Ethnic Minorities</a:t>
            </a:r>
            <a:r>
              <a:rPr lang="en-US" sz="3200" dirty="0" smtClean="0"/>
              <a:t>) (# 4.10)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88942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Bank project funding cycle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126331"/>
            <a:ext cx="8100527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675341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Safeguard development process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68300995"/>
              </p:ext>
            </p:extLst>
          </p:nvPr>
        </p:nvGraphicFramePr>
        <p:xfrm>
          <a:off x="381001" y="1126331"/>
          <a:ext cx="8381999" cy="45846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0999"/>
                <a:gridCol w="3144141"/>
                <a:gridCol w="2506766"/>
                <a:gridCol w="2350093"/>
              </a:tblGrid>
              <a:tr h="4135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+mj-lt"/>
                          <a:ea typeface="Times New Roman"/>
                        </a:rPr>
                        <a:t>Action</a:t>
                      </a:r>
                      <a:endParaRPr lang="en-US" sz="2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Responsibility</a:t>
                      </a:r>
                      <a:endParaRPr lang="en-US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+mn-lt"/>
                          <a:ea typeface="+mn-ea"/>
                        </a:rPr>
                        <a:t>Project stage</a:t>
                      </a:r>
                      <a:endParaRPr lang="en-US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4671">
                <a:tc>
                  <a:txBody>
                    <a:bodyPr/>
                    <a:lstStyle/>
                    <a:p>
                      <a:r>
                        <a:rPr lang="en-US" dirty="0" smtClean="0"/>
                        <a:t>1.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Screen project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World Bank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Concept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(Oct 2014)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5483">
                <a:tc>
                  <a:txBody>
                    <a:bodyPr/>
                    <a:lstStyle/>
                    <a:p>
                      <a:r>
                        <a:rPr lang="en-US" dirty="0" smtClean="0"/>
                        <a:t>2.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r>
                        <a:rPr lang="en-US" baseline="0" dirty="0" smtClean="0"/>
                        <a:t>repare safeguard instrument/s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Government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(with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WB support)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Project preparation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(Nov 2014</a:t>
                      </a:r>
                      <a:r>
                        <a:rPr lang="en-US" baseline="0" dirty="0" smtClean="0"/>
                        <a:t>-Mar</a:t>
                      </a:r>
                      <a:r>
                        <a:rPr lang="en-US" dirty="0" smtClean="0"/>
                        <a:t> 2015)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5619">
                <a:tc>
                  <a:txBody>
                    <a:bodyPr/>
                    <a:lstStyle/>
                    <a:p>
                      <a:r>
                        <a:rPr lang="en-US" dirty="0" smtClean="0"/>
                        <a:t>3.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Consult on instrument/s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Government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(with WG support)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0873"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Approve instrument/s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Government and WB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Approval (Apr</a:t>
                      </a:r>
                      <a:r>
                        <a:rPr lang="en-US" baseline="0" dirty="0" smtClean="0"/>
                        <a:t> 2015)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6127">
                <a:tc>
                  <a:txBody>
                    <a:bodyPr/>
                    <a:lstStyle/>
                    <a:p>
                      <a:r>
                        <a:rPr lang="en-US" dirty="0" smtClean="0"/>
                        <a:t>5.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Implement instrument/s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Government, and all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contractors / agencies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r>
                        <a:rPr lang="en-US" dirty="0" smtClean="0"/>
                        <a:t>Project implementation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(2015-2020)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1380">
                <a:tc>
                  <a:txBody>
                    <a:bodyPr/>
                    <a:lstStyle/>
                    <a:p>
                      <a:r>
                        <a:rPr lang="en-US" dirty="0" smtClean="0"/>
                        <a:t>6.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Report on implementation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Government and WB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6634">
                <a:tc>
                  <a:txBody>
                    <a:bodyPr/>
                    <a:lstStyle/>
                    <a:p>
                      <a:r>
                        <a:rPr lang="en-US" dirty="0" smtClean="0"/>
                        <a:t>7.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Supervise implementation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WB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1888">
                <a:tc>
                  <a:txBody>
                    <a:bodyPr/>
                    <a:lstStyle/>
                    <a:p>
                      <a:r>
                        <a:rPr lang="en-US" dirty="0" smtClean="0"/>
                        <a:t>8.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Build Government capacity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WB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 needed</a:t>
                      </a:r>
                      <a:r>
                        <a:rPr lang="en-US" baseline="0" dirty="0" smtClean="0"/>
                        <a:t> throughout</a:t>
                      </a:r>
                      <a:endParaRPr lang="en-US" dirty="0"/>
                    </a:p>
                  </a:txBody>
                  <a:tcPr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14424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Institutional arrangements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73931"/>
            <a:ext cx="7543800" cy="4800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20485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NEP exact locations and designs are unknown at project preparation stage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Use an </a:t>
            </a:r>
            <a:r>
              <a:rPr lang="en-US" u="sng" dirty="0"/>
              <a:t>Environmental and Social Management Framework (ESMF</a:t>
            </a:r>
            <a:r>
              <a:rPr lang="en-US" u="sng" dirty="0" smtClean="0"/>
              <a:t>)</a:t>
            </a:r>
            <a:endParaRPr lang="en-US" dirty="0"/>
          </a:p>
          <a:p>
            <a:r>
              <a:rPr lang="en-US" dirty="0" smtClean="0"/>
              <a:t>ESMF:</a:t>
            </a:r>
          </a:p>
          <a:p>
            <a:pPr lvl="1"/>
            <a:r>
              <a:rPr lang="en-US" dirty="0" smtClean="0"/>
              <a:t>Legal commitment</a:t>
            </a:r>
          </a:p>
          <a:p>
            <a:pPr lvl="1"/>
            <a:r>
              <a:rPr lang="en-US" dirty="0" smtClean="0"/>
              <a:t>Applies </a:t>
            </a:r>
            <a:r>
              <a:rPr lang="en-US" dirty="0"/>
              <a:t>to all </a:t>
            </a:r>
            <a:r>
              <a:rPr lang="en-US" dirty="0" smtClean="0"/>
              <a:t>sub-projects</a:t>
            </a:r>
            <a:endParaRPr lang="en-US" dirty="0"/>
          </a:p>
          <a:p>
            <a:pPr lvl="1"/>
            <a:r>
              <a:rPr lang="en-US" dirty="0" smtClean="0"/>
              <a:t>Defines procedure for Government to prepare and apply site-specific safeguard plans during project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Safeguards in the NEP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9420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</a:t>
            </a:r>
            <a:r>
              <a:rPr lang="en-US" dirty="0"/>
              <a:t>.</a:t>
            </a:r>
            <a:r>
              <a:rPr lang="en-US" dirty="0" smtClean="0"/>
              <a:t> Screen </a:t>
            </a:r>
            <a:r>
              <a:rPr lang="en-US" dirty="0"/>
              <a:t>and </a:t>
            </a:r>
            <a:r>
              <a:rPr lang="en-US" dirty="0" smtClean="0"/>
              <a:t>Scope </a:t>
            </a:r>
            <a:r>
              <a:rPr lang="en-US" u="sng" dirty="0" smtClean="0"/>
              <a:t>all</a:t>
            </a:r>
            <a:r>
              <a:rPr lang="en-US" dirty="0" smtClean="0"/>
              <a:t> sub-projects</a:t>
            </a:r>
            <a:endParaRPr lang="en-US" dirty="0"/>
          </a:p>
          <a:p>
            <a:pPr marL="320040" lvl="1" indent="0">
              <a:buNone/>
            </a:pPr>
            <a:r>
              <a:rPr lang="en-US" sz="2100" dirty="0" smtClean="0"/>
              <a:t>Eliminate </a:t>
            </a:r>
            <a:r>
              <a:rPr lang="en-US" sz="2100" dirty="0"/>
              <a:t>sub-projects </a:t>
            </a:r>
            <a:r>
              <a:rPr lang="en-US" sz="2100" dirty="0" smtClean="0"/>
              <a:t>that are ineligible </a:t>
            </a:r>
            <a:r>
              <a:rPr lang="en-US" sz="2100" dirty="0"/>
              <a:t>for </a:t>
            </a:r>
            <a:r>
              <a:rPr lang="en-US" sz="2100" dirty="0" smtClean="0"/>
              <a:t>financing. Identify potential risks</a:t>
            </a:r>
            <a:r>
              <a:rPr lang="en-US" dirty="0"/>
              <a:t>.</a:t>
            </a:r>
          </a:p>
          <a:p>
            <a:r>
              <a:rPr lang="en-US" dirty="0" smtClean="0"/>
              <a:t>2</a:t>
            </a:r>
            <a:r>
              <a:rPr lang="en-US" dirty="0"/>
              <a:t>.</a:t>
            </a:r>
            <a:r>
              <a:rPr lang="en-US" dirty="0" smtClean="0"/>
              <a:t> Prepare Terms </a:t>
            </a:r>
            <a:r>
              <a:rPr lang="en-US" dirty="0"/>
              <a:t>of </a:t>
            </a:r>
            <a:r>
              <a:rPr lang="en-US" dirty="0" smtClean="0"/>
              <a:t>Reference for safeguards review studies and preparation of plans as needed (</a:t>
            </a:r>
            <a:r>
              <a:rPr lang="en-US" sz="2100" dirty="0" smtClean="0"/>
              <a:t>Environmental </a:t>
            </a:r>
            <a:r>
              <a:rPr lang="en-US" sz="2100" dirty="0"/>
              <a:t>Impact </a:t>
            </a:r>
            <a:r>
              <a:rPr lang="en-US" sz="2100" dirty="0" smtClean="0"/>
              <a:t>Assessment; Environmental </a:t>
            </a:r>
            <a:r>
              <a:rPr lang="en-US" sz="2100" dirty="0"/>
              <a:t>and Social Management </a:t>
            </a:r>
            <a:r>
              <a:rPr lang="en-US" sz="2100" dirty="0" smtClean="0"/>
              <a:t>Plan; Resettlement </a:t>
            </a:r>
            <a:r>
              <a:rPr lang="en-US" sz="2100" dirty="0"/>
              <a:t>Action </a:t>
            </a:r>
            <a:r>
              <a:rPr lang="en-US" sz="2100" dirty="0" smtClean="0"/>
              <a:t>Plans; Indigenous </a:t>
            </a:r>
            <a:r>
              <a:rPr lang="en-US" sz="2100" dirty="0"/>
              <a:t>Peoples Plan (based on consultations and social </a:t>
            </a:r>
            <a:r>
              <a:rPr lang="en-US" sz="2100" dirty="0" smtClean="0"/>
              <a:t>assessment; Physical </a:t>
            </a:r>
            <a:r>
              <a:rPr lang="en-US" sz="2100" dirty="0"/>
              <a:t>Cultural Resources </a:t>
            </a:r>
            <a:r>
              <a:rPr lang="en-US" sz="2100" dirty="0" smtClean="0"/>
              <a:t>Plan</a:t>
            </a:r>
            <a:r>
              <a:rPr lang="en-US" dirty="0" smtClean="0"/>
              <a:t>)</a:t>
            </a:r>
          </a:p>
          <a:p>
            <a:r>
              <a:rPr lang="en-US" dirty="0" smtClean="0"/>
              <a:t>3</a:t>
            </a:r>
            <a:r>
              <a:rPr lang="en-US" dirty="0"/>
              <a:t>.</a:t>
            </a:r>
            <a:r>
              <a:rPr lang="en-US" dirty="0" smtClean="0"/>
              <a:t> Prepare </a:t>
            </a:r>
            <a:r>
              <a:rPr lang="en-US" dirty="0"/>
              <a:t>required </a:t>
            </a:r>
            <a:r>
              <a:rPr lang="en-US" dirty="0" smtClean="0"/>
              <a:t>Safeguards Work and consult</a:t>
            </a:r>
            <a:endParaRPr lang="en-US" dirty="0"/>
          </a:p>
          <a:p>
            <a:r>
              <a:rPr lang="en-US" dirty="0" smtClean="0"/>
              <a:t>4</a:t>
            </a:r>
            <a:r>
              <a:rPr lang="en-US" dirty="0"/>
              <a:t>.</a:t>
            </a:r>
            <a:r>
              <a:rPr lang="en-US" dirty="0" smtClean="0"/>
              <a:t> Implement Safeguards </a:t>
            </a:r>
            <a:r>
              <a:rPr lang="en-US" dirty="0"/>
              <a:t>Plans</a:t>
            </a:r>
          </a:p>
          <a:p>
            <a:r>
              <a:rPr lang="en-US" dirty="0" smtClean="0"/>
              <a:t>5</a:t>
            </a:r>
            <a:r>
              <a:rPr lang="en-US" dirty="0"/>
              <a:t>.</a:t>
            </a:r>
            <a:r>
              <a:rPr lang="en-US" dirty="0" smtClean="0"/>
              <a:t> Monitor Safeguards Plans implementation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ESMF </a:t>
            </a:r>
            <a:r>
              <a:rPr lang="en-US" sz="3200" dirty="0" smtClean="0"/>
              <a:t>Procedures for Project Implementation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8894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Poverty </a:t>
            </a:r>
            <a:r>
              <a:rPr lang="en-US" sz="3200" dirty="0"/>
              <a:t>and Social Impact </a:t>
            </a:r>
            <a:r>
              <a:rPr lang="en-US" sz="3200" dirty="0" smtClean="0"/>
              <a:t>Assessment</a:t>
            </a:r>
            <a:endParaRPr lang="en-US" sz="3200" dirty="0"/>
          </a:p>
          <a:p>
            <a:r>
              <a:rPr lang="en-US" sz="3200" dirty="0" smtClean="0"/>
              <a:t>Social Assessment (ethnic minorities)</a:t>
            </a:r>
          </a:p>
          <a:p>
            <a:r>
              <a:rPr lang="en-US" sz="3200" dirty="0" smtClean="0"/>
              <a:t>Assessment </a:t>
            </a:r>
            <a:r>
              <a:rPr lang="en-US" sz="3200" dirty="0"/>
              <a:t>of potential environmental </a:t>
            </a:r>
            <a:r>
              <a:rPr lang="en-US" sz="3200" dirty="0" smtClean="0"/>
              <a:t>impacts</a:t>
            </a:r>
            <a:endParaRPr lang="en-US" sz="3200" dirty="0"/>
          </a:p>
          <a:p>
            <a:r>
              <a:rPr lang="en-US" sz="3200" dirty="0" smtClean="0"/>
              <a:t>Consultations</a:t>
            </a:r>
            <a:endParaRPr lang="en-US" sz="3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Inputs to ESMF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66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8131"/>
            <a:ext cx="8534400" cy="538903"/>
          </a:xfrm>
        </p:spPr>
        <p:txBody>
          <a:bodyPr/>
          <a:lstStyle/>
          <a:p>
            <a:r>
              <a:rPr lang="en-US" dirty="0" smtClean="0"/>
              <a:t>Objective of this presentation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609600" y="1354931"/>
            <a:ext cx="8153400" cy="431122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3600" dirty="0" smtClean="0"/>
              <a:t>Introduce World </a:t>
            </a:r>
            <a:r>
              <a:rPr lang="en-US" sz="3600" dirty="0"/>
              <a:t>Bank Safeguard </a:t>
            </a:r>
            <a:r>
              <a:rPr lang="en-US" sz="3600" dirty="0" smtClean="0"/>
              <a:t>Policies (focus on management of Environmental </a:t>
            </a:r>
            <a:r>
              <a:rPr lang="en-US" sz="3600" dirty="0"/>
              <a:t>and </a:t>
            </a:r>
            <a:r>
              <a:rPr lang="en-US" sz="3600" dirty="0" smtClean="0"/>
              <a:t>Social Impacts)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  <a:p>
            <a:r>
              <a:rPr lang="en-US" sz="3600" dirty="0" smtClean="0"/>
              <a:t>Review required actions for the National Electrification Project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6981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20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Guidance on </a:t>
            </a:r>
            <a:r>
              <a:rPr lang="en-US" dirty="0" smtClean="0"/>
              <a:t>sub-project screening and further safeguards work; </a:t>
            </a:r>
            <a:r>
              <a:rPr lang="en-US" dirty="0"/>
              <a:t>e.g.</a:t>
            </a:r>
          </a:p>
          <a:p>
            <a:pPr lvl="1"/>
            <a:r>
              <a:rPr lang="en-US" dirty="0"/>
              <a:t>Environment Impact Assessment / consultations</a:t>
            </a:r>
          </a:p>
          <a:p>
            <a:pPr lvl="1"/>
            <a:r>
              <a:rPr lang="en-US" dirty="0"/>
              <a:t>Environmental and Social Management Plan</a:t>
            </a:r>
          </a:p>
          <a:p>
            <a:pPr lvl="1"/>
            <a:r>
              <a:rPr lang="en-US" dirty="0"/>
              <a:t>Environmental </a:t>
            </a:r>
            <a:r>
              <a:rPr lang="en-US" dirty="0" smtClean="0"/>
              <a:t>Standards and Guidelines </a:t>
            </a:r>
            <a:endParaRPr lang="en-US" dirty="0"/>
          </a:p>
          <a:p>
            <a:r>
              <a:rPr lang="en-US" dirty="0" smtClean="0"/>
              <a:t>Resettlement </a:t>
            </a:r>
            <a:r>
              <a:rPr lang="en-US" dirty="0"/>
              <a:t>Planning </a:t>
            </a:r>
            <a:r>
              <a:rPr lang="en-US" dirty="0" smtClean="0"/>
              <a:t>Framework</a:t>
            </a:r>
            <a:endParaRPr lang="en-US" dirty="0"/>
          </a:p>
          <a:p>
            <a:r>
              <a:rPr lang="en-US" dirty="0" smtClean="0"/>
              <a:t>Indigenous </a:t>
            </a:r>
            <a:r>
              <a:rPr lang="en-US" dirty="0"/>
              <a:t>Peoples Planning Framework 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ESMF Elements</a:t>
            </a:r>
          </a:p>
        </p:txBody>
      </p:sp>
    </p:spTree>
    <p:extLst>
      <p:ext uri="{BB962C8B-B14F-4D97-AF65-F5344CB8AC3E}">
        <p14:creationId xmlns:p14="http://schemas.microsoft.com/office/powerpoint/2010/main" val="33889420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21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What safeguard arrangements are needed to match different finance models (private vs public)?</a:t>
            </a:r>
          </a:p>
          <a:p>
            <a:r>
              <a:rPr lang="en-US" dirty="0" smtClean="0"/>
              <a:t>What do Government and implementing agencies/contractors need to be ready to implement safeguards?</a:t>
            </a:r>
          </a:p>
          <a:p>
            <a:r>
              <a:rPr lang="en-US" dirty="0" smtClean="0"/>
              <a:t>How can World Bank best provide support?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for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54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messages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609600" y="1354931"/>
            <a:ext cx="8153400" cy="3872866"/>
          </a:xfrm>
          <a:prstGeom prst="rect">
            <a:avLst/>
          </a:prstGeom>
        </p:spPr>
        <p:txBody>
          <a:bodyPr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514350" indent="-514350">
              <a:spcBef>
                <a:spcPts val="2400"/>
              </a:spcBef>
              <a:buFont typeface="+mj-lt"/>
              <a:buAutoNum type="arabicPeriod"/>
            </a:pPr>
            <a:r>
              <a:rPr lang="en-US" sz="3200" dirty="0" smtClean="0"/>
              <a:t>Safeguards exist to avoid harm and do good</a:t>
            </a:r>
          </a:p>
          <a:p>
            <a:pPr marL="514350" indent="-514350">
              <a:spcBef>
                <a:spcPts val="2400"/>
              </a:spcBef>
              <a:buFont typeface="+mj-lt"/>
              <a:buAutoNum type="arabicPeriod"/>
            </a:pPr>
            <a:r>
              <a:rPr lang="en-US" sz="3200" dirty="0"/>
              <a:t>Safeguards are a legal obligation </a:t>
            </a:r>
            <a:r>
              <a:rPr lang="en-US" sz="3200" dirty="0" smtClean="0"/>
              <a:t>for the borrowing Government</a:t>
            </a:r>
          </a:p>
          <a:p>
            <a:pPr marL="514350" indent="-514350">
              <a:spcBef>
                <a:spcPts val="2400"/>
              </a:spcBef>
              <a:buFont typeface="+mj-lt"/>
              <a:buAutoNum type="arabicPeriod"/>
            </a:pPr>
            <a:r>
              <a:rPr lang="en-US" sz="3200" dirty="0" smtClean="0"/>
              <a:t>The World Bank will help the Government prepare and apply safeguards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62919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0826"/>
            <a:ext cx="8534400" cy="538903"/>
          </a:xfrm>
        </p:spPr>
        <p:txBody>
          <a:bodyPr/>
          <a:lstStyle/>
          <a:p>
            <a:r>
              <a:rPr lang="en-US" dirty="0"/>
              <a:t>Why </a:t>
            </a:r>
            <a:r>
              <a:rPr lang="en-US" dirty="0" smtClean="0"/>
              <a:t>safeguards?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 </a:t>
            </a:r>
            <a:r>
              <a:rPr lang="en-US" dirty="0"/>
              <a:t>no </a:t>
            </a:r>
            <a:r>
              <a:rPr lang="en-US" dirty="0" smtClean="0"/>
              <a:t>harm</a:t>
            </a:r>
          </a:p>
          <a:p>
            <a:pPr lvl="1"/>
            <a:r>
              <a:rPr lang="en-US" dirty="0" smtClean="0"/>
              <a:t>Protect </a:t>
            </a:r>
            <a:r>
              <a:rPr lang="en-US" dirty="0"/>
              <a:t>people and environment from adverse </a:t>
            </a:r>
            <a:r>
              <a:rPr lang="en-US" dirty="0" smtClean="0"/>
              <a:t>impacts</a:t>
            </a:r>
          </a:p>
          <a:p>
            <a:pPr lvl="1"/>
            <a:r>
              <a:rPr lang="en-US" dirty="0" smtClean="0"/>
              <a:t>Reduce/manage risk</a:t>
            </a:r>
            <a:endParaRPr lang="en-US" dirty="0"/>
          </a:p>
          <a:p>
            <a:r>
              <a:rPr lang="en-US" dirty="0"/>
              <a:t>Do </a:t>
            </a:r>
            <a:r>
              <a:rPr lang="en-US" dirty="0" smtClean="0"/>
              <a:t>good</a:t>
            </a:r>
          </a:p>
          <a:p>
            <a:pPr lvl="1"/>
            <a:r>
              <a:rPr lang="en-US" dirty="0" smtClean="0"/>
              <a:t>Enhance </a:t>
            </a:r>
            <a:r>
              <a:rPr lang="en-US" dirty="0"/>
              <a:t>social equity and promote </a:t>
            </a:r>
            <a:r>
              <a:rPr lang="en-US" dirty="0" smtClean="0"/>
              <a:t>sustainability</a:t>
            </a:r>
          </a:p>
          <a:p>
            <a:pPr lvl="1"/>
            <a:r>
              <a:rPr lang="en-US" dirty="0" smtClean="0"/>
              <a:t>Reflect global values and development objectives</a:t>
            </a:r>
            <a:endParaRPr lang="en-US" dirty="0"/>
          </a:p>
          <a:p>
            <a:r>
              <a:rPr lang="en-US" dirty="0" smtClean="0"/>
              <a:t>Can make or break a project’s success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6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288131"/>
            <a:ext cx="8534400" cy="538903"/>
          </a:xfrm>
        </p:spPr>
        <p:txBody>
          <a:bodyPr/>
          <a:lstStyle/>
          <a:p>
            <a:r>
              <a:rPr lang="en-US" dirty="0" smtClean="0"/>
              <a:t>Safeguards complement other requirements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4399116"/>
              </p:ext>
            </p:extLst>
          </p:nvPr>
        </p:nvGraphicFramePr>
        <p:xfrm>
          <a:off x="533400" y="1278731"/>
          <a:ext cx="8077200" cy="40614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2400"/>
                <a:gridCol w="4114800"/>
              </a:tblGrid>
              <a:tr h="685800">
                <a:tc>
                  <a:txBody>
                    <a:bodyPr/>
                    <a:lstStyle/>
                    <a:p>
                      <a:pPr marL="12065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/>
                        <a:t>Government of Myanmar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00050" marR="0" indent="-40005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2800" dirty="0" smtClean="0">
                          <a:effectLst/>
                        </a:rPr>
                        <a:t> Laws and regulations on environment</a:t>
                      </a:r>
                      <a:r>
                        <a:rPr lang="en-US" sz="2800" baseline="0" dirty="0" smtClean="0">
                          <a:effectLst/>
                        </a:rPr>
                        <a:t> and social issues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7160" marR="137160" marT="137160" marB="13716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marL="12065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US" sz="105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indent="-45720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27760">
                <a:tc rowSpan="2">
                  <a:txBody>
                    <a:bodyPr/>
                    <a:lstStyle/>
                    <a:p>
                      <a:pPr marL="12065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smtClean="0">
                          <a:effectLst/>
                          <a:latin typeface="+mj-lt"/>
                        </a:rPr>
                        <a:t>World Ba</a:t>
                      </a:r>
                      <a:r>
                        <a:rPr lang="en-US" sz="2800" baseline="0" smtClean="0">
                          <a:effectLst/>
                          <a:latin typeface="+mj-lt"/>
                        </a:rPr>
                        <a:t>nk Group</a:t>
                      </a:r>
                    </a:p>
                    <a:p>
                      <a:pPr marL="577850" marR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800" baseline="0" smtClean="0">
                          <a:effectLst/>
                          <a:latin typeface="+mj-lt"/>
                          <a:ea typeface="Times New Roman"/>
                        </a:rPr>
                        <a:t>World Bank</a:t>
                      </a:r>
                    </a:p>
                    <a:p>
                      <a:pPr marL="577850" marR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800" baseline="0" smtClean="0">
                          <a:effectLst/>
                          <a:latin typeface="+mj-lt"/>
                          <a:ea typeface="Times New Roman"/>
                        </a:rPr>
                        <a:t>International Finance Corporation (IFC)</a:t>
                      </a:r>
                      <a:endParaRPr lang="en-US" sz="2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137160" marR="137160" marT="137160" marB="13716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indent="-45720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2800" dirty="0" smtClean="0">
                          <a:effectLst/>
                        </a:rPr>
                        <a:t>Safeguard Policies</a:t>
                      </a:r>
                      <a:br>
                        <a:rPr lang="en-US" sz="2800" dirty="0" smtClean="0">
                          <a:effectLst/>
                        </a:rPr>
                      </a:br>
                      <a:r>
                        <a:rPr lang="en-US" sz="2800" dirty="0" smtClean="0">
                          <a:effectLst/>
                        </a:rPr>
                        <a:t>for public</a:t>
                      </a:r>
                      <a:r>
                        <a:rPr lang="en-US" sz="2800" baseline="0" dirty="0" smtClean="0">
                          <a:effectLst/>
                        </a:rPr>
                        <a:t> borrowers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7160" marR="137160" marT="137160" marB="13716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6800">
                <a:tc vMerge="1">
                  <a:txBody>
                    <a:bodyPr/>
                    <a:lstStyle/>
                    <a:p>
                      <a:pPr marL="12065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indent="-45720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smtClean="0">
                          <a:effectLst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2800" smtClean="0">
                          <a:effectLst/>
                        </a:rPr>
                        <a:t>Performance Standards</a:t>
                      </a:r>
                      <a:br>
                        <a:rPr lang="en-US" sz="2800" smtClean="0">
                          <a:effectLst/>
                        </a:rPr>
                      </a:br>
                      <a:r>
                        <a:rPr lang="en-US" sz="2800" smtClean="0">
                          <a:effectLst/>
                        </a:rPr>
                        <a:t>for private borrowers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7160" marR="137160" marT="137160" marB="13716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3196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0826"/>
            <a:ext cx="8534400" cy="538903"/>
          </a:xfrm>
        </p:spPr>
        <p:txBody>
          <a:bodyPr/>
          <a:lstStyle/>
          <a:p>
            <a:r>
              <a:rPr lang="en-US" dirty="0"/>
              <a:t>Safeguards Policies - Overarching Concepts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609600" y="1431131"/>
            <a:ext cx="8153400" cy="4114799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en-US" sz="2800" dirty="0" smtClean="0"/>
              <a:t>Avoid </a:t>
            </a:r>
            <a:r>
              <a:rPr lang="en-US" sz="2800" dirty="0"/>
              <a:t>negative impacts where possible; otherwise minimize, reduce, mitigate, </a:t>
            </a:r>
            <a:r>
              <a:rPr lang="en-US" sz="2800" dirty="0" smtClean="0"/>
              <a:t>compensate</a:t>
            </a:r>
            <a:endParaRPr lang="en-US" sz="2800" dirty="0"/>
          </a:p>
          <a:p>
            <a:pPr>
              <a:spcBef>
                <a:spcPts val="1800"/>
              </a:spcBef>
            </a:pPr>
            <a:r>
              <a:rPr lang="en-US" sz="2800" dirty="0"/>
              <a:t>Identify and </a:t>
            </a:r>
            <a:r>
              <a:rPr lang="en-US" sz="2800" dirty="0" smtClean="0"/>
              <a:t>support environmental </a:t>
            </a:r>
            <a:r>
              <a:rPr lang="en-US" sz="2800" dirty="0"/>
              <a:t>&amp; social benefits</a:t>
            </a:r>
          </a:p>
          <a:p>
            <a:pPr>
              <a:spcBef>
                <a:spcPts val="1800"/>
              </a:spcBef>
            </a:pPr>
            <a:r>
              <a:rPr lang="en-US" sz="2800" dirty="0"/>
              <a:t>Match </a:t>
            </a:r>
            <a:r>
              <a:rPr lang="en-US" sz="2800" dirty="0" smtClean="0"/>
              <a:t>response to </a:t>
            </a:r>
            <a:r>
              <a:rPr lang="en-US" sz="2800" dirty="0"/>
              <a:t>level of </a:t>
            </a:r>
            <a:r>
              <a:rPr lang="en-US" sz="2800" dirty="0" smtClean="0"/>
              <a:t>risk</a:t>
            </a:r>
            <a:endParaRPr lang="en-US" sz="2800" dirty="0"/>
          </a:p>
          <a:p>
            <a:pPr>
              <a:spcBef>
                <a:spcPts val="1800"/>
              </a:spcBef>
            </a:pPr>
            <a:r>
              <a:rPr lang="en-US" sz="2800" dirty="0" smtClean="0"/>
              <a:t>Requires consultation, monitoring and disclosure</a:t>
            </a:r>
            <a:endParaRPr lang="en-US" sz="2800" dirty="0"/>
          </a:p>
          <a:p>
            <a:pPr>
              <a:spcBef>
                <a:spcPts val="1800"/>
              </a:spcBef>
            </a:pPr>
            <a:r>
              <a:rPr lang="en-US" sz="2800" dirty="0" smtClean="0"/>
              <a:t>Strengthen borrower/implementer capacity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0337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0826"/>
            <a:ext cx="8534400" cy="538903"/>
          </a:xfrm>
        </p:spPr>
        <p:txBody>
          <a:bodyPr/>
          <a:lstStyle/>
          <a:p>
            <a:r>
              <a:rPr lang="en-US" sz="3400" dirty="0" smtClean="0"/>
              <a:t>A project may not trigger all safeguard policies</a:t>
            </a:r>
            <a:endParaRPr lang="en-US" sz="3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09600" y="1202531"/>
            <a:ext cx="8534400" cy="4343400"/>
          </a:xfrm>
        </p:spPr>
        <p:txBody>
          <a:bodyPr>
            <a:noAutofit/>
          </a:bodyPr>
          <a:lstStyle/>
          <a:p>
            <a:pPr lvl="0"/>
            <a:r>
              <a:rPr lang="en-US" sz="2800" dirty="0"/>
              <a:t>During project concept </a:t>
            </a:r>
            <a:r>
              <a:rPr lang="en-US" sz="2800" dirty="0" smtClean="0"/>
              <a:t>stage, World Bank determines which Safeguard Policies are triggered, according to specific criteria</a:t>
            </a:r>
            <a:endParaRPr lang="en-US" sz="2400" dirty="0" smtClean="0"/>
          </a:p>
          <a:p>
            <a:pPr lvl="0"/>
            <a:r>
              <a:rPr lang="en-US" sz="2800" dirty="0" smtClean="0"/>
              <a:t>Integrated Safeguards Data Sheet (ISDS) explains </a:t>
            </a:r>
            <a:r>
              <a:rPr lang="en-US" sz="2800" dirty="0"/>
              <a:t>justification for triggering or not </a:t>
            </a:r>
            <a:r>
              <a:rPr lang="en-US" sz="2800" dirty="0" smtClean="0"/>
              <a:t>triggering each policy</a:t>
            </a:r>
            <a:endParaRPr lang="en-US" sz="2800" dirty="0"/>
          </a:p>
          <a:p>
            <a:pPr lvl="0"/>
            <a:r>
              <a:rPr lang="en-US" sz="2800" dirty="0" smtClean="0"/>
              <a:t>Triggered policies can be revised during project appraisal stage</a:t>
            </a:r>
            <a:endParaRPr lang="en-US" sz="2800" dirty="0"/>
          </a:p>
          <a:p>
            <a:r>
              <a:rPr lang="en-US" sz="2800" dirty="0" smtClean="0"/>
              <a:t>If a safeguard is </a:t>
            </a:r>
            <a:r>
              <a:rPr lang="en-US" sz="2800" dirty="0"/>
              <a:t>triggered during </a:t>
            </a:r>
            <a:r>
              <a:rPr lang="en-US" sz="2800" dirty="0" smtClean="0"/>
              <a:t>project implementation, the project must be re-structured and re-approved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8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21717695"/>
              </p:ext>
            </p:extLst>
          </p:nvPr>
        </p:nvGraphicFramePr>
        <p:xfrm>
          <a:off x="685800" y="1202531"/>
          <a:ext cx="5257800" cy="44958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3400"/>
                <a:gridCol w="672331"/>
                <a:gridCol w="4052069"/>
              </a:tblGrid>
              <a:tr h="4135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noFill/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+mj-lt"/>
                          <a:ea typeface="Times New Roman"/>
                        </a:rPr>
                        <a:t>#</a:t>
                      </a:r>
                      <a:endParaRPr lang="en-US" sz="2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Policy name</a:t>
                      </a:r>
                      <a:endParaRPr lang="en-US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4672"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+mj-lt"/>
                          <a:ea typeface="Times New Roman"/>
                        </a:rPr>
                        <a:t>Environmental</a:t>
                      </a:r>
                      <a:endParaRPr lang="en-US" sz="2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effectLst/>
                          <a:latin typeface="+mj-lt"/>
                          <a:ea typeface="Times New Roman"/>
                        </a:rPr>
                        <a:t>4.01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Environmental </a:t>
                      </a:r>
                      <a:r>
                        <a:rPr lang="en-US" sz="2000" dirty="0" smtClean="0">
                          <a:effectLst/>
                        </a:rPr>
                        <a:t>Assessment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5484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4.04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Natural </a:t>
                      </a:r>
                      <a:r>
                        <a:rPr lang="en-US" sz="2000" dirty="0" smtClean="0">
                          <a:effectLst/>
                        </a:rPr>
                        <a:t>Habitats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5619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4.36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Forests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0873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4.09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Pest </a:t>
                      </a:r>
                      <a:r>
                        <a:rPr lang="en-US" sz="2000" dirty="0" smtClean="0">
                          <a:effectLst/>
                        </a:rPr>
                        <a:t>Management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6127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4.11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Physical Cultural </a:t>
                      </a:r>
                      <a:r>
                        <a:rPr lang="en-US" sz="2000" dirty="0" smtClean="0">
                          <a:effectLst/>
                        </a:rPr>
                        <a:t>Resources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1380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4.37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Safety of </a:t>
                      </a:r>
                      <a:r>
                        <a:rPr lang="en-US" sz="2000" dirty="0" smtClean="0">
                          <a:effectLst/>
                        </a:rPr>
                        <a:t>Dams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6634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+mj-lt"/>
                          <a:ea typeface="Times New Roman"/>
                        </a:rPr>
                        <a:t>Social</a:t>
                      </a:r>
                      <a:endParaRPr lang="en-US" sz="2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4.10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Indigenous </a:t>
                      </a:r>
                      <a:r>
                        <a:rPr lang="en-US" sz="2000" dirty="0" smtClean="0">
                          <a:effectLst/>
                        </a:rPr>
                        <a:t>Peoples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1888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4.12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Involuntary </a:t>
                      </a:r>
                      <a:r>
                        <a:rPr lang="en-US" sz="2000" dirty="0" smtClean="0">
                          <a:effectLst/>
                        </a:rPr>
                        <a:t>Resettlement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7141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+mj-lt"/>
                          <a:ea typeface="Times New Roman"/>
                        </a:rPr>
                        <a:t>Legal</a:t>
                      </a:r>
                      <a:endParaRPr lang="en-US" sz="2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7.50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Projects on International </a:t>
                      </a:r>
                      <a:r>
                        <a:rPr lang="en-US" sz="2000" dirty="0" smtClean="0">
                          <a:effectLst/>
                        </a:rPr>
                        <a:t>Waterways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2395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7.60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Projects in Disputed </a:t>
                      </a:r>
                      <a:r>
                        <a:rPr lang="en-US" sz="2000" dirty="0" smtClean="0">
                          <a:effectLst/>
                        </a:rPr>
                        <a:t>Areas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World Bank has 10 Safeguard Policies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868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9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17974579"/>
              </p:ext>
            </p:extLst>
          </p:nvPr>
        </p:nvGraphicFramePr>
        <p:xfrm>
          <a:off x="685800" y="1197532"/>
          <a:ext cx="7576158" cy="44957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7200"/>
                <a:gridCol w="667245"/>
                <a:gridCol w="4165713"/>
                <a:gridCol w="2286000"/>
              </a:tblGrid>
              <a:tr h="4135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noFill/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+mj-lt"/>
                          <a:ea typeface="Times New Roman"/>
                        </a:rPr>
                        <a:t>#</a:t>
                      </a:r>
                      <a:endParaRPr lang="en-US" sz="2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Policy</a:t>
                      </a:r>
                      <a:r>
                        <a:rPr lang="en-US" sz="2000" b="1" baseline="0" dirty="0" smtClean="0">
                          <a:effectLst/>
                        </a:rPr>
                        <a:t> name</a:t>
                      </a:r>
                      <a:endParaRPr lang="en-US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+mn-lt"/>
                          <a:ea typeface="+mn-ea"/>
                        </a:rPr>
                        <a:t>Triggered</a:t>
                      </a:r>
                      <a:r>
                        <a:rPr lang="en-US" sz="2000" b="1" baseline="0" dirty="0" smtClean="0">
                          <a:effectLst/>
                          <a:latin typeface="+mn-lt"/>
                          <a:ea typeface="+mn-ea"/>
                        </a:rPr>
                        <a:t> for NEP?*</a:t>
                      </a:r>
                      <a:endParaRPr lang="en-US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4671"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+mj-lt"/>
                          <a:ea typeface="Times New Roman"/>
                        </a:rPr>
                        <a:t>Environmental</a:t>
                      </a:r>
                      <a:endParaRPr lang="en-US" sz="2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effectLst/>
                          <a:latin typeface="+mj-lt"/>
                          <a:ea typeface="Times New Roman"/>
                        </a:rPr>
                        <a:t>4.01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Environmental </a:t>
                      </a:r>
                      <a:r>
                        <a:rPr lang="en-US" sz="2000" dirty="0" smtClean="0">
                          <a:effectLst/>
                        </a:rPr>
                        <a:t>Assessment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YES</a:t>
                      </a:r>
                      <a:endParaRPr lang="en-US" sz="2000" b="0" dirty="0"/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45483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4.04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Natural </a:t>
                      </a:r>
                      <a:r>
                        <a:rPr lang="en-US" sz="2000" dirty="0" smtClean="0">
                          <a:effectLst/>
                        </a:rPr>
                        <a:t>Habitats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?</a:t>
                      </a:r>
                      <a:endParaRPr lang="en-US" sz="2000" dirty="0"/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5619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4.36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Forests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 (?)</a:t>
                      </a:r>
                      <a:endParaRPr lang="en-US" sz="2000" dirty="0"/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0873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4.09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Pest </a:t>
                      </a:r>
                      <a:r>
                        <a:rPr lang="en-US" sz="2000" dirty="0" smtClean="0">
                          <a:effectLst/>
                        </a:rPr>
                        <a:t>Management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 (?)</a:t>
                      </a:r>
                      <a:endParaRPr lang="en-US" sz="2000" dirty="0"/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6127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4.11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Physical Cultural </a:t>
                      </a:r>
                      <a:r>
                        <a:rPr lang="en-US" sz="2000" dirty="0" smtClean="0">
                          <a:effectLst/>
                        </a:rPr>
                        <a:t>Resources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YES</a:t>
                      </a:r>
                      <a:endParaRPr lang="en-US" sz="2000" b="0" dirty="0"/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01380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4.37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Safety of </a:t>
                      </a:r>
                      <a:r>
                        <a:rPr lang="en-US" sz="2000" dirty="0" smtClean="0">
                          <a:effectLst/>
                        </a:rPr>
                        <a:t>Dams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</a:t>
                      </a:r>
                      <a:endParaRPr lang="en-US" sz="2000" dirty="0"/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6634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+mj-lt"/>
                          <a:ea typeface="Times New Roman"/>
                        </a:rPr>
                        <a:t>Social</a:t>
                      </a:r>
                      <a:endParaRPr lang="en-US" sz="2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4.10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Indigenous </a:t>
                      </a:r>
                      <a:r>
                        <a:rPr lang="en-US" sz="2000" dirty="0" smtClean="0">
                          <a:effectLst/>
                        </a:rPr>
                        <a:t>Peoples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YES</a:t>
                      </a:r>
                      <a:endParaRPr lang="en-US" sz="2000" b="0" dirty="0"/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11888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4.12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Involuntary </a:t>
                      </a:r>
                      <a:r>
                        <a:rPr lang="en-US" sz="2000" dirty="0" smtClean="0">
                          <a:effectLst/>
                        </a:rPr>
                        <a:t>Resettlement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YES (?)</a:t>
                      </a:r>
                      <a:endParaRPr lang="en-US" sz="2000" dirty="0"/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17141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+mj-lt"/>
                          <a:ea typeface="Times New Roman"/>
                        </a:rPr>
                        <a:t>Legal</a:t>
                      </a:r>
                      <a:endParaRPr lang="en-US" sz="2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7.50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Projects on International </a:t>
                      </a:r>
                      <a:r>
                        <a:rPr lang="en-US" sz="2000" dirty="0" smtClean="0">
                          <a:effectLst/>
                        </a:rPr>
                        <a:t>Waterways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</a:t>
                      </a:r>
                      <a:endParaRPr lang="en-US" sz="2000" dirty="0"/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2394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7.60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Projects in Disputed </a:t>
                      </a:r>
                      <a:r>
                        <a:rPr lang="en-US" sz="2000" dirty="0" smtClean="0">
                          <a:effectLst/>
                        </a:rPr>
                        <a:t>Areas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</a:t>
                      </a:r>
                      <a:endParaRPr lang="en-US" sz="2000" dirty="0"/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Which safeguard policies does the NEP trigger?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5181600" y="5693331"/>
            <a:ext cx="3124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*Triggered at concept stage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2623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vironment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1472</Words>
  <Application>Microsoft Office PowerPoint</Application>
  <PresentationFormat>Custom</PresentationFormat>
  <Paragraphs>246</Paragraphs>
  <Slides>21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Environment</vt:lpstr>
      <vt:lpstr>Introduction to World Bank Safeguard Policies  and Project Preparation</vt:lpstr>
      <vt:lpstr>Objective of this presentation</vt:lpstr>
      <vt:lpstr>Key messages</vt:lpstr>
      <vt:lpstr>Why safeguards?</vt:lpstr>
      <vt:lpstr>Safeguards complement other requirements</vt:lpstr>
      <vt:lpstr>Safeguards Policies - Overarching Concepts </vt:lpstr>
      <vt:lpstr>A project may not trigger all safeguard policies</vt:lpstr>
      <vt:lpstr>The World Bank has 10 Safeguard Policies</vt:lpstr>
      <vt:lpstr>Which safeguard policies does the NEP trigger?</vt:lpstr>
      <vt:lpstr>Environmental Assessment (# 4.01)</vt:lpstr>
      <vt:lpstr>Physical and cultural resources (# 4.11)</vt:lpstr>
      <vt:lpstr>Involuntary Resettlement (# 4.12)</vt:lpstr>
      <vt:lpstr>Indigenous Peoples (Ethnic Minorities) (# 4.10)</vt:lpstr>
      <vt:lpstr>World Bank project funding cycle</vt:lpstr>
      <vt:lpstr>Safeguard development process</vt:lpstr>
      <vt:lpstr>Institutional arrangements</vt:lpstr>
      <vt:lpstr>Managing Safeguards in the NEP</vt:lpstr>
      <vt:lpstr>ESMF Procedures for Project Implementation</vt:lpstr>
      <vt:lpstr>Inputs to ESMF</vt:lpstr>
      <vt:lpstr>Key ESMF Elements</vt:lpstr>
      <vt:lpstr>Questions for 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2012-03-12T15:55:33Z</dcterms:created>
  <dcterms:modified xsi:type="dcterms:W3CDTF">2014-11-24T19:29:47Z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